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3" r:id="rId3"/>
    <p:sldId id="257" r:id="rId4"/>
    <p:sldId id="259" r:id="rId5"/>
    <p:sldId id="267" r:id="rId6"/>
    <p:sldId id="260" r:id="rId7"/>
    <p:sldId id="261" r:id="rId8"/>
    <p:sldId id="268" r:id="rId9"/>
    <p:sldId id="270" r:id="rId10"/>
    <p:sldId id="263" r:id="rId11"/>
    <p:sldId id="262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8D5F4-1010-4907-BBEE-A0C4B1A44843}" type="datetimeFigureOut">
              <a:rPr lang="en-US" smtClean="0"/>
              <a:pPr/>
              <a:t>07-Nov-23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BC0B09-1135-4E0B-9C34-BBA721FC775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C0B09-1135-4E0B-9C34-BBA721FC775F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C0B09-1135-4E0B-9C34-BBA721FC775F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n-BD" dirty="0"/>
              <a:t>কর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C0B09-1135-4E0B-9C34-BBA721FC775F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5.wmf"/><Relationship Id="rId7" Type="http://schemas.openxmlformats.org/officeDocument/2006/relationships/oleObject" Target="../embeddings/oleObject4.bin"/><Relationship Id="rId12" Type="http://schemas.openxmlformats.org/officeDocument/2006/relationships/image" Target="../media/image9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10" Type="http://schemas.openxmlformats.org/officeDocument/2006/relationships/image" Target="../media/image8.wmf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 descr="459694445_d071ec81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752600"/>
            <a:ext cx="7696200" cy="47244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43000" y="381000"/>
            <a:ext cx="6324600" cy="1295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err="1">
                <a:latin typeface="NikoshBAN" pitchFamily="2" charset="0"/>
                <a:cs typeface="NikoshBAN" pitchFamily="2" charset="0"/>
              </a:rPr>
              <a:t>স্বাগতম</a:t>
            </a:r>
            <a:endParaRPr lang="en-GB" sz="96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1295400" y="762000"/>
            <a:ext cx="3352800" cy="1905000"/>
          </a:xfrm>
          <a:prstGeom prst="triangl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1905000" y="762000"/>
            <a:ext cx="2362200" cy="1905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971800" y="381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dirty="0"/>
              <a:t>A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25908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dirty="0"/>
              <a:t>B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2667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dirty="0"/>
              <a:t>C</a:t>
            </a:r>
            <a:endParaRPr lang="en-GB" dirty="0"/>
          </a:p>
        </p:txBody>
      </p:sp>
      <p:cxnSp>
        <p:nvCxnSpPr>
          <p:cNvPr id="12" name="Straight Connector 11"/>
          <p:cNvCxnSpPr>
            <a:endCxn id="3" idx="4"/>
          </p:cNvCxnSpPr>
          <p:nvPr/>
        </p:nvCxnSpPr>
        <p:spPr>
          <a:xfrm>
            <a:off x="1981200" y="1905000"/>
            <a:ext cx="11049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3" idx="4"/>
          </p:cNvCxnSpPr>
          <p:nvPr/>
        </p:nvCxnSpPr>
        <p:spPr>
          <a:xfrm rot="10800000" flipV="1">
            <a:off x="3086100" y="2133600"/>
            <a:ext cx="11049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00200" y="17526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dirty="0"/>
              <a:t>D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3048000" y="28956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dirty="0"/>
              <a:t>E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4343400" y="20574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dirty="0"/>
              <a:t>F</a:t>
            </a:r>
            <a:endParaRPr lang="en-GB" dirty="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228600" y="3810000"/>
          <a:ext cx="167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3" imgW="583920" imgH="177480" progId="Equation.3">
                  <p:embed/>
                </p:oleObj>
              </mc:Choice>
              <mc:Fallback>
                <p:oleObj name="Equation" r:id="rId3" imgW="58392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810000"/>
                        <a:ext cx="1676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057400" y="3962400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>
                <a:latin typeface="NikoshBAN" pitchFamily="2" charset="0"/>
                <a:cs typeface="NikoshBAN" pitchFamily="2" charset="0"/>
              </a:rPr>
              <a:t>৮৫ ডিগ্রী হলে</a:t>
            </a:r>
            <a:r>
              <a:rPr lang="en-GB" sz="2800" dirty="0">
                <a:latin typeface="NikoshBAN" pitchFamily="2" charset="0"/>
                <a:cs typeface="NikoshBAN" pitchFamily="2" charset="0"/>
              </a:rPr>
              <a:t>;</a:t>
            </a:r>
            <a:r>
              <a:rPr lang="bn-BD" sz="2800" dirty="0">
                <a:latin typeface="NikoshBAN" pitchFamily="2" charset="0"/>
                <a:cs typeface="NikoshBAN" pitchFamily="2" charset="0"/>
              </a:rPr>
              <a:t> কোণ EDB এর মান নির্ণয় কর।</a:t>
            </a:r>
            <a:endParaRPr lang="en-GB" sz="2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3124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3600" dirty="0">
                <a:latin typeface="NikoshBAN" pitchFamily="2" charset="0"/>
                <a:cs typeface="NikoshBAN" pitchFamily="2" charset="0"/>
              </a:rPr>
              <a:t>১।</a:t>
            </a:r>
            <a:endParaRPr lang="en-GB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2400" y="44196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dirty="0">
                <a:latin typeface="NikoshBAN" pitchFamily="2" charset="0"/>
                <a:cs typeface="NikoshBAN" pitchFamily="2" charset="0"/>
              </a:rPr>
              <a:t> ২।</a:t>
            </a:r>
            <a:endParaRPr lang="en-GB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00" y="5029200"/>
            <a:ext cx="609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>
                <a:latin typeface="NikoshBAN" pitchFamily="2" charset="0"/>
                <a:cs typeface="NikoshBAN" pitchFamily="2" charset="0"/>
              </a:rPr>
              <a:t>ABC সমবাহু এিভুজ হলে কোণ DEF এর মান নির্ণয় কর।</a:t>
            </a:r>
            <a:endParaRPr lang="en-GB" sz="2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43400" y="2286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7200" dirty="0">
                <a:latin typeface="NikoshBAN" pitchFamily="2" charset="0"/>
                <a:cs typeface="NikoshBAN" pitchFamily="2" charset="0"/>
              </a:rPr>
              <a:t>দলীয় কাজ</a:t>
            </a:r>
            <a:endParaRPr lang="en-GB" sz="72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371600" y="1066800"/>
            <a:ext cx="1828800" cy="1676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>
            <a:stCxn id="2" idx="2"/>
          </p:cNvCxnSpPr>
          <p:nvPr/>
        </p:nvCxnSpPr>
        <p:spPr>
          <a:xfrm rot="10800000" flipH="1">
            <a:off x="1371600" y="1143000"/>
            <a:ext cx="1371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" idx="2"/>
            <a:endCxn id="2" idx="5"/>
          </p:cNvCxnSpPr>
          <p:nvPr/>
        </p:nvCxnSpPr>
        <p:spPr>
          <a:xfrm rot="10800000" flipH="1" flipV="1">
            <a:off x="1371600" y="1904999"/>
            <a:ext cx="1560978" cy="592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209800" y="1295400"/>
            <a:ext cx="685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2" idx="5"/>
          </p:cNvCxnSpPr>
          <p:nvPr/>
        </p:nvCxnSpPr>
        <p:spPr>
          <a:xfrm rot="5400000" flipH="1">
            <a:off x="2312940" y="1878060"/>
            <a:ext cx="668897" cy="570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95600" y="8382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24200" y="266700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Q</a:t>
            </a:r>
          </a:p>
        </p:txBody>
      </p:sp>
      <p:sp>
        <p:nvSpPr>
          <p:cNvPr id="14" name="Oval 13"/>
          <p:cNvSpPr/>
          <p:nvPr/>
        </p:nvSpPr>
        <p:spPr>
          <a:xfrm>
            <a:off x="2362200" y="18288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514600" y="175260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1066800" y="3352800"/>
          <a:ext cx="42862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2" imgW="952200" imgH="203040" progId="Equation.3">
                  <p:embed/>
                </p:oleObj>
              </mc:Choice>
              <mc:Fallback>
                <p:oleObj name="Equation" r:id="rId2" imgW="9522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352800"/>
                        <a:ext cx="428625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066800" y="19050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/>
              <a:t>P</a:t>
            </a:r>
            <a:endParaRPr lang="en-GB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7239000" y="2057400"/>
            <a:ext cx="19050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Block Arc 33"/>
          <p:cNvSpPr/>
          <p:nvPr/>
        </p:nvSpPr>
        <p:spPr>
          <a:xfrm>
            <a:off x="7772400" y="1371600"/>
            <a:ext cx="914400" cy="14478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229600" y="2057400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010400" y="21336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dirty="0"/>
              <a:t>A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8153400" y="205740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dirty="0"/>
              <a:t>O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8839200" y="21336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dirty="0"/>
              <a:t>B</a:t>
            </a:r>
            <a:endParaRPr lang="en-GB" dirty="0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419600" y="2895600"/>
            <a:ext cx="4495800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bn-BD" sz="3200" dirty="0">
                <a:latin typeface="NikoshBAN" pitchFamily="2" charset="0"/>
                <a:cs typeface="NikoshBAN" pitchFamily="2" charset="0"/>
              </a:rPr>
              <a:t>কোণ AOB	 কে সংঙ্গায়িত কর</a:t>
            </a:r>
            <a:endParaRPr lang="en-GB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76600" y="0"/>
            <a:ext cx="3429000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bn-BD" sz="7200" dirty="0">
                <a:latin typeface="NikoshBAN" pitchFamily="2" charset="0"/>
                <a:cs typeface="NikoshBAN" pitchFamily="2" charset="0"/>
              </a:rPr>
              <a:t>মূল্যায়ন</a:t>
            </a:r>
            <a:endParaRPr lang="en-GB" sz="7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95400" y="4267200"/>
            <a:ext cx="5562600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bn-BD" sz="3600" dirty="0">
                <a:latin typeface="NikoshBAN" pitchFamily="2" charset="0"/>
                <a:cs typeface="NikoshBAN" pitchFamily="2" charset="0"/>
              </a:rPr>
              <a:t>কোণদ্বয়ের মধ্যে সম্পর্ক গঠণ কর।</a:t>
            </a:r>
            <a:endParaRPr lang="en-GB" sz="36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228600"/>
            <a:ext cx="4953000" cy="14478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7200" dirty="0">
                <a:latin typeface="NikoshBAN" pitchFamily="2" charset="0"/>
                <a:cs typeface="NikoshBAN" pitchFamily="2" charset="0"/>
              </a:rPr>
              <a:t>বাড়ির কাজ</a:t>
            </a:r>
            <a:endParaRPr lang="en-GB" sz="7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143000" y="2209800"/>
            <a:ext cx="6934200" cy="29718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BD" sz="4000" dirty="0"/>
              <a:t>O  </a:t>
            </a:r>
            <a:r>
              <a:rPr lang="bn-BD" sz="4000" dirty="0">
                <a:latin typeface="NikoshBAN" pitchFamily="2" charset="0"/>
                <a:cs typeface="NikoshBAN" pitchFamily="2" charset="0"/>
              </a:rPr>
              <a:t>কেন্দ্রিক DEFG বৃত্তস্থ চতুর্ভুজে  প্রমাণ কর যে</a:t>
            </a:r>
            <a:r>
              <a:rPr lang="bn-BD" dirty="0">
                <a:latin typeface="NikoshBAN" pitchFamily="2" charset="0"/>
                <a:cs typeface="NikoshBAN" pitchFamily="2" charset="0"/>
              </a:rPr>
              <a:t>                            </a:t>
            </a:r>
            <a:r>
              <a:rPr lang="bn-BD" sz="3600" dirty="0">
                <a:latin typeface="NikoshBAN" pitchFamily="2" charset="0"/>
                <a:cs typeface="NikoshBAN" pitchFamily="2" charset="0"/>
              </a:rPr>
              <a:t>    ২  সমকোণ।                           </a:t>
            </a:r>
          </a:p>
          <a:p>
            <a:r>
              <a:rPr lang="bn-BD" sz="3600" dirty="0">
                <a:latin typeface="NikoshBAN" pitchFamily="2" charset="0"/>
                <a:cs typeface="NikoshBAN" pitchFamily="2" charset="0"/>
              </a:rPr>
              <a:t>          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10000" y="3505200"/>
          <a:ext cx="1406769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3" imgW="761760" imgH="164880" progId="Equation.3">
                  <p:embed/>
                </p:oleObj>
              </mc:Choice>
              <mc:Fallback>
                <p:oleObj name="Equation" r:id="rId3" imgW="76176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505200"/>
                        <a:ext cx="1406769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vebirds_jp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905000"/>
            <a:ext cx="7467600" cy="465201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209800" y="381000"/>
            <a:ext cx="5105400" cy="1447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err="1">
                <a:latin typeface="NikoshBAN" pitchFamily="2" charset="0"/>
                <a:cs typeface="NikoshBAN" pitchFamily="2" charset="0"/>
              </a:rPr>
              <a:t>ধন্যবাদ</a:t>
            </a:r>
            <a:endParaRPr lang="en-GB" sz="96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64" y="152400"/>
            <a:ext cx="8256270" cy="1005840"/>
          </a:xfrm>
          <a:blipFill>
            <a:blip r:embed="rId4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		 </a:t>
            </a:r>
            <a:r>
              <a:rPr lang="en-US" sz="7300" dirty="0" err="1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শিক্ষক</a:t>
            </a:r>
            <a:r>
              <a:rPr lang="en-US" sz="7300" dirty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7300" dirty="0" err="1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পরিচিতি</a:t>
            </a:r>
            <a:r>
              <a:rPr lang="en-US" sz="7300" dirty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91268" y="1345973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জাকারিয়া</a:t>
            </a:r>
            <a:r>
              <a:rPr lang="en-US" sz="36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হোসেন</a:t>
            </a:r>
            <a:endParaRPr lang="en-US" sz="36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en-US" sz="2800" dirty="0" err="1">
                <a:latin typeface="NikoshBAN" pitchFamily="2" charset="0"/>
                <a:cs typeface="NikoshBAN" pitchFamily="2" charset="0"/>
              </a:rPr>
              <a:t>ইন্সট্রাক্টর</a:t>
            </a:r>
            <a:r>
              <a:rPr lang="en-US" sz="2800" dirty="0">
                <a:latin typeface="NikoshBAN" pitchFamily="2" charset="0"/>
                <a:cs typeface="NikoshBAN" pitchFamily="2" charset="0"/>
              </a:rPr>
              <a:t> (</a:t>
            </a:r>
            <a:r>
              <a:rPr lang="en-US" sz="2800" dirty="0" err="1">
                <a:latin typeface="NikoshBAN" pitchFamily="2" charset="0"/>
                <a:cs typeface="NikoshBAN" pitchFamily="2" charset="0"/>
              </a:rPr>
              <a:t>গণিত</a:t>
            </a:r>
            <a:r>
              <a:rPr lang="en-US" sz="2800" dirty="0">
                <a:latin typeface="NikoshBAN" pitchFamily="2" charset="0"/>
                <a:cs typeface="NikoshBAN" pitchFamily="2" charset="0"/>
              </a:rPr>
              <a:t>)</a:t>
            </a:r>
          </a:p>
          <a:p>
            <a:pPr algn="ctr"/>
            <a:r>
              <a:rPr lang="en-US" sz="28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মাদারীপুর</a:t>
            </a:r>
            <a:r>
              <a:rPr lang="en-US" sz="2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সরকারি</a:t>
            </a:r>
            <a:r>
              <a:rPr lang="en-US" sz="2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টেকনিক্যাল</a:t>
            </a:r>
            <a:r>
              <a:rPr lang="en-US" sz="2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স্কুল</a:t>
            </a:r>
            <a:r>
              <a:rPr lang="en-US" sz="2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কলেজ</a:t>
            </a:r>
            <a:endParaRPr lang="en-US" sz="28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en-US" sz="2800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			</a:t>
            </a:r>
            <a:r>
              <a:rPr lang="en-US" sz="2800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মাদারীপুর</a:t>
            </a:r>
            <a:r>
              <a:rPr lang="en-US" sz="2800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5001"/>
            <a:ext cx="4572000" cy="28263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3581400"/>
            <a:ext cx="4572000" cy="2872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89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6019800" y="24384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Isosceles Triangle 34"/>
          <p:cNvSpPr/>
          <p:nvPr/>
        </p:nvSpPr>
        <p:spPr>
          <a:xfrm>
            <a:off x="914400" y="1524000"/>
            <a:ext cx="1600200" cy="129540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4343400" y="1676400"/>
            <a:ext cx="1676400" cy="1143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7391400" y="1600200"/>
            <a:ext cx="1143000" cy="1219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486400" y="4038600"/>
            <a:ext cx="1828800" cy="182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2895600" y="3810000"/>
            <a:ext cx="2438400" cy="25908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2743200" y="3733800"/>
            <a:ext cx="2743200" cy="2438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1143000" y="22860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dirty="0">
                <a:latin typeface="NikoshBAN" pitchFamily="2" charset="0"/>
                <a:cs typeface="NikoshBAN" pitchFamily="2" charset="0"/>
              </a:rPr>
              <a:t>এিভুজ</a:t>
            </a:r>
            <a:endParaRPr lang="en-GB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95800" y="19050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>
                <a:latin typeface="NikoshBAN" pitchFamily="2" charset="0"/>
                <a:cs typeface="NikoshBAN" pitchFamily="2" charset="0"/>
              </a:rPr>
              <a:t>চতুর্ভুজ</a:t>
            </a:r>
            <a:endParaRPr lang="en-GB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20000" y="1905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>
                <a:latin typeface="NikoshBAN" pitchFamily="2" charset="0"/>
                <a:cs typeface="NikoshBAN" pitchFamily="2" charset="0"/>
              </a:rPr>
              <a:t>বৃত্ত</a:t>
            </a:r>
            <a:endParaRPr lang="en-GB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5715000" y="4800600"/>
            <a:ext cx="762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209800" y="381000"/>
            <a:ext cx="3581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6000" dirty="0">
                <a:latin typeface="NikoshBAN" pitchFamily="2" charset="0"/>
                <a:cs typeface="NikoshBAN" pitchFamily="2" charset="0"/>
              </a:rPr>
              <a:t>বৃত্তস্থ চতুর্ভুজ</a:t>
            </a:r>
            <a:endParaRPr lang="en-GB" sz="60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685800"/>
            <a:ext cx="8305800" cy="54864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BD" sz="4800" dirty="0">
                <a:latin typeface="NikoshBAN" pitchFamily="2" charset="0"/>
                <a:cs typeface="NikoshBAN" pitchFamily="2" charset="0"/>
              </a:rPr>
              <a:t>শিখণফল</a:t>
            </a:r>
          </a:p>
          <a:p>
            <a:r>
              <a:rPr lang="bn-BD" sz="3600" dirty="0">
                <a:latin typeface="NikoshBAN" pitchFamily="2" charset="0"/>
                <a:cs typeface="NikoshBAN" pitchFamily="2" charset="0"/>
              </a:rPr>
              <a:t>এই পাঠ শেষে শিক্ষার্থীরা	</a:t>
            </a:r>
          </a:p>
          <a:p>
            <a:r>
              <a:rPr lang="bn-BD" sz="2800" dirty="0">
                <a:latin typeface="NikoshBAN" pitchFamily="2" charset="0"/>
                <a:cs typeface="NikoshBAN" pitchFamily="2" charset="0"/>
              </a:rPr>
              <a:t>কেন্দ্রস্থ ও বৃত্তস্থ কোণ দেখাতে পারবে।</a:t>
            </a:r>
          </a:p>
          <a:p>
            <a:r>
              <a:rPr lang="bn-BD" sz="2800" dirty="0">
                <a:latin typeface="NikoshBAN" pitchFamily="2" charset="0"/>
                <a:cs typeface="NikoshBAN" pitchFamily="2" charset="0"/>
              </a:rPr>
              <a:t>প্রবৃদ্ধ কোণ সংঙ্গায়িত করতে পারবে।</a:t>
            </a:r>
          </a:p>
          <a:p>
            <a:r>
              <a:rPr lang="bn-BD" sz="2800" dirty="0">
                <a:latin typeface="NikoshBAN" pitchFamily="2" charset="0"/>
                <a:cs typeface="NikoshBAN" pitchFamily="2" charset="0"/>
              </a:rPr>
              <a:t>বৃত্তস্থ চতুর্ভুজের বিপরীত কোণদ্বয়ের সমষ্টি নিনর্য় করতে পারবে।</a:t>
            </a:r>
            <a:endParaRPr lang="en-GB" sz="28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838200"/>
            <a:ext cx="7696200" cy="548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048000" y="1981200"/>
            <a:ext cx="1981200" cy="1752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4572000" y="2514600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667000" y="1524000"/>
            <a:ext cx="2667000" cy="2667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endParaRPr lang="en-GB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2" name="Bent-Up Arrow 21"/>
          <p:cNvSpPr/>
          <p:nvPr/>
        </p:nvSpPr>
        <p:spPr>
          <a:xfrm>
            <a:off x="3048000" y="1981200"/>
            <a:ext cx="533400" cy="4572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2819400" y="17526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819400" y="36576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05400" y="3429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29200" y="18288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</a:t>
            </a:r>
          </a:p>
        </p:txBody>
      </p:sp>
      <p:sp>
        <p:nvSpPr>
          <p:cNvPr id="30" name="Bent Arrow 29"/>
          <p:cNvSpPr/>
          <p:nvPr/>
        </p:nvSpPr>
        <p:spPr>
          <a:xfrm>
            <a:off x="4572000" y="3276600"/>
            <a:ext cx="457200" cy="457200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29200" y="4419600"/>
            <a:ext cx="259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err="1">
                <a:latin typeface="NikoshBAN" pitchFamily="2" charset="0"/>
                <a:cs typeface="NikoshBAN" pitchFamily="2" charset="0"/>
              </a:rPr>
              <a:t>বিপরীত</a:t>
            </a:r>
            <a:r>
              <a:rPr lang="en-GB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GB" sz="4400" dirty="0" err="1">
                <a:latin typeface="NikoshBAN" pitchFamily="2" charset="0"/>
                <a:cs typeface="NikoshBAN" pitchFamily="2" charset="0"/>
              </a:rPr>
              <a:t>কোণ</a:t>
            </a:r>
            <a:endParaRPr lang="en-GB" sz="4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371600" y="1295400"/>
            <a:ext cx="2819400" cy="2971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2819400" y="2743200"/>
            <a:ext cx="45719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>
            <a:stCxn id="3" idx="0"/>
          </p:cNvCxnSpPr>
          <p:nvPr/>
        </p:nvCxnSpPr>
        <p:spPr>
          <a:xfrm rot="16200000" flipH="1">
            <a:off x="2571750" y="1504950"/>
            <a:ext cx="1828800" cy="1409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3" idx="0"/>
          </p:cNvCxnSpPr>
          <p:nvPr/>
        </p:nvCxnSpPr>
        <p:spPr>
          <a:xfrm rot="16200000" flipH="1" flipV="1">
            <a:off x="1162050" y="1581150"/>
            <a:ext cx="1905000" cy="133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3" idx="4"/>
          </p:cNvCxnSpPr>
          <p:nvPr/>
        </p:nvCxnSpPr>
        <p:spPr>
          <a:xfrm rot="5400000" flipH="1" flipV="1">
            <a:off x="2914650" y="2990850"/>
            <a:ext cx="1143000" cy="1409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3" idx="4"/>
          </p:cNvCxnSpPr>
          <p:nvPr/>
        </p:nvCxnSpPr>
        <p:spPr>
          <a:xfrm>
            <a:off x="1447800" y="3200400"/>
            <a:ext cx="13335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743200" y="9144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dirty="0"/>
              <a:t>A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1143000" y="32004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dirty="0"/>
              <a:t>B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2743200" y="4267200"/>
            <a:ext cx="231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/>
              <a:t>C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4267200" y="31242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dirty="0"/>
              <a:t>D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2819400" y="297180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dirty="0"/>
              <a:t>O</a:t>
            </a:r>
            <a:endParaRPr lang="en-GB" dirty="0"/>
          </a:p>
        </p:txBody>
      </p:sp>
      <p:cxnSp>
        <p:nvCxnSpPr>
          <p:cNvPr id="31" name="Straight Connector 30"/>
          <p:cNvCxnSpPr>
            <a:stCxn id="4" idx="3"/>
          </p:cNvCxnSpPr>
          <p:nvPr/>
        </p:nvCxnSpPr>
        <p:spPr>
          <a:xfrm rot="5400000">
            <a:off x="1978969" y="2353273"/>
            <a:ext cx="392159" cy="13020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4" idx="3"/>
          </p:cNvCxnSpPr>
          <p:nvPr/>
        </p:nvCxnSpPr>
        <p:spPr>
          <a:xfrm rot="16200000" flipH="1">
            <a:off x="3350568" y="2283767"/>
            <a:ext cx="315959" cy="13649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urved Up Arrow 43"/>
          <p:cNvSpPr/>
          <p:nvPr/>
        </p:nvSpPr>
        <p:spPr>
          <a:xfrm>
            <a:off x="2362200" y="1905000"/>
            <a:ext cx="914400" cy="2286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705600" y="381000"/>
            <a:ext cx="1752600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bn-BD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GB" sz="3200" dirty="0" err="1">
                <a:latin typeface="NikoshBAN" pitchFamily="2" charset="0"/>
                <a:cs typeface="NikoshBAN" pitchFamily="2" charset="0"/>
              </a:rPr>
              <a:t>বৃত্তস্থ</a:t>
            </a:r>
            <a:r>
              <a:rPr lang="bn-BD" sz="3200" dirty="0">
                <a:latin typeface="NikoshBAN" pitchFamily="2" charset="0"/>
                <a:cs typeface="NikoshBAN" pitchFamily="2" charset="0"/>
              </a:rPr>
              <a:t> কোণ</a:t>
            </a:r>
          </a:p>
        </p:txBody>
      </p:sp>
      <p:sp>
        <p:nvSpPr>
          <p:cNvPr id="30" name="Circular Arrow 29"/>
          <p:cNvSpPr/>
          <p:nvPr/>
        </p:nvSpPr>
        <p:spPr>
          <a:xfrm>
            <a:off x="2133600" y="2209800"/>
            <a:ext cx="1295400" cy="152400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2" name="Curved Up Arrow 31"/>
          <p:cNvSpPr/>
          <p:nvPr/>
        </p:nvSpPr>
        <p:spPr>
          <a:xfrm>
            <a:off x="1905000" y="2971800"/>
            <a:ext cx="1752600" cy="68580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781800" y="1752600"/>
            <a:ext cx="1905000" cy="6858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err="1">
                <a:latin typeface="NikoshBAN" pitchFamily="2" charset="0"/>
                <a:cs typeface="NikoshBAN" pitchFamily="2" charset="0"/>
              </a:rPr>
              <a:t>কেন্দ্রসথ</a:t>
            </a:r>
            <a:r>
              <a:rPr lang="en-GB" sz="28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GB" sz="2800" dirty="0" err="1">
                <a:latin typeface="NikoshBAN" pitchFamily="2" charset="0"/>
                <a:cs typeface="NikoshBAN" pitchFamily="2" charset="0"/>
              </a:rPr>
              <a:t>কোণ</a:t>
            </a:r>
            <a:endParaRPr lang="en-GB" sz="2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58000" y="2971800"/>
            <a:ext cx="1752600" cy="6858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err="1">
                <a:latin typeface="NikoshBAN" pitchFamily="2" charset="0"/>
                <a:cs typeface="NikoshBAN" pitchFamily="2" charset="0"/>
              </a:rPr>
              <a:t>প্রবৃদ্ধ</a:t>
            </a:r>
            <a:r>
              <a:rPr lang="en-GB" sz="28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GB" sz="2800" dirty="0" err="1">
                <a:latin typeface="NikoshBAN" pitchFamily="2" charset="0"/>
                <a:cs typeface="NikoshBAN" pitchFamily="2" charset="0"/>
              </a:rPr>
              <a:t>কোণ</a:t>
            </a:r>
            <a:endParaRPr lang="en-GB" sz="28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44" grpId="0" animBg="1"/>
      <p:bldP spid="30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533400"/>
            <a:ext cx="8305800" cy="6019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3" name="Oval 2"/>
          <p:cNvSpPr/>
          <p:nvPr/>
        </p:nvSpPr>
        <p:spPr>
          <a:xfrm>
            <a:off x="914400" y="762000"/>
            <a:ext cx="2514600" cy="2590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2209800" y="1981200"/>
            <a:ext cx="45719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>
            <a:stCxn id="3" idx="0"/>
            <a:endCxn id="3" idx="3"/>
          </p:cNvCxnSpPr>
          <p:nvPr/>
        </p:nvCxnSpPr>
        <p:spPr>
          <a:xfrm rot="16200000" flipH="1" flipV="1">
            <a:off x="621485" y="1423170"/>
            <a:ext cx="2211386" cy="889045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3" idx="0"/>
            <a:endCxn id="3" idx="5"/>
          </p:cNvCxnSpPr>
          <p:nvPr/>
        </p:nvCxnSpPr>
        <p:spPr>
          <a:xfrm rot="16200000" flipH="1">
            <a:off x="1510529" y="1423171"/>
            <a:ext cx="2211386" cy="889045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3"/>
            <a:endCxn id="3" idx="3"/>
          </p:cNvCxnSpPr>
          <p:nvPr/>
        </p:nvCxnSpPr>
        <p:spPr>
          <a:xfrm rot="5400000">
            <a:off x="1286003" y="2042893"/>
            <a:ext cx="927145" cy="93384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5"/>
            <a:endCxn id="3" idx="5"/>
          </p:cNvCxnSpPr>
          <p:nvPr/>
        </p:nvCxnSpPr>
        <p:spPr>
          <a:xfrm rot="16200000" flipH="1">
            <a:off x="2191212" y="2103852"/>
            <a:ext cx="927145" cy="81192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rved Up Arrow 13"/>
          <p:cNvSpPr/>
          <p:nvPr/>
        </p:nvSpPr>
        <p:spPr>
          <a:xfrm>
            <a:off x="1981200" y="2286000"/>
            <a:ext cx="533400" cy="45719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33600" y="5334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66800" y="31242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00400" y="29718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09800" y="182880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</a:t>
            </a:r>
          </a:p>
        </p:txBody>
      </p:sp>
      <p:sp>
        <p:nvSpPr>
          <p:cNvPr id="22" name="Curved Up Arrow 21"/>
          <p:cNvSpPr/>
          <p:nvPr/>
        </p:nvSpPr>
        <p:spPr>
          <a:xfrm>
            <a:off x="1981200" y="1219200"/>
            <a:ext cx="381000" cy="76200"/>
          </a:xfrm>
          <a:prstGeom prst="curvedUpArrow">
            <a:avLst>
              <a:gd name="adj1" fmla="val 25000"/>
              <a:gd name="adj2" fmla="val 50000"/>
              <a:gd name="adj3" fmla="val 4473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33600" y="35814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2" imgW="114120" imgH="215640" progId="Equation.3">
                  <p:embed/>
                </p:oleObj>
              </mc:Choice>
              <mc:Fallback>
                <p:oleObj name="Equation" r:id="rId2" imgW="114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6" imgW="114120" imgH="215640" progId="Equation.3">
                  <p:embed/>
                </p:oleObj>
              </mc:Choice>
              <mc:Fallback>
                <p:oleObj name="Equation" r:id="rId6" imgW="11412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Oval 34"/>
          <p:cNvSpPr/>
          <p:nvPr/>
        </p:nvSpPr>
        <p:spPr>
          <a:xfrm>
            <a:off x="5715000" y="685800"/>
            <a:ext cx="2590800" cy="2514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Straight Connector 36"/>
          <p:cNvCxnSpPr>
            <a:endCxn id="35" idx="4"/>
          </p:cNvCxnSpPr>
          <p:nvPr/>
        </p:nvCxnSpPr>
        <p:spPr>
          <a:xfrm>
            <a:off x="5943600" y="2590800"/>
            <a:ext cx="10668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5" idx="4"/>
            <a:endCxn id="35" idx="5"/>
          </p:cNvCxnSpPr>
          <p:nvPr/>
        </p:nvCxnSpPr>
        <p:spPr>
          <a:xfrm rot="5400000" flipH="1" flipV="1">
            <a:off x="7284266" y="2558280"/>
            <a:ext cx="368254" cy="9159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0800000" flipV="1">
            <a:off x="5943600" y="1981200"/>
            <a:ext cx="10668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35" idx="5"/>
          </p:cNvCxnSpPr>
          <p:nvPr/>
        </p:nvCxnSpPr>
        <p:spPr>
          <a:xfrm>
            <a:off x="7010400" y="1981200"/>
            <a:ext cx="915986" cy="850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rved Down Arrow 47"/>
          <p:cNvSpPr/>
          <p:nvPr/>
        </p:nvSpPr>
        <p:spPr>
          <a:xfrm>
            <a:off x="6781800" y="2895600"/>
            <a:ext cx="685800" cy="762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Circular Arrow 50"/>
          <p:cNvSpPr/>
          <p:nvPr/>
        </p:nvSpPr>
        <p:spPr>
          <a:xfrm>
            <a:off x="6553200" y="1600200"/>
            <a:ext cx="838200" cy="121920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43800" y="198120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638800" y="25908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010400" y="3429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153400" y="29718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772400" y="6096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dirty="0"/>
              <a:t>A</a:t>
            </a:r>
            <a:endParaRPr lang="en-GB" dirty="0"/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7" imgW="114120" imgH="215640" progId="Equation.3">
                  <p:embed/>
                </p:oleObj>
              </mc:Choice>
              <mc:Fallback>
                <p:oleObj name="Equation" r:id="rId7" imgW="114120" imgH="2156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838200" y="3962400"/>
          <a:ext cx="5562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9" imgW="1269720" imgH="177480" progId="Equation.3">
                  <p:embed/>
                </p:oleObj>
              </mc:Choice>
              <mc:Fallback>
                <p:oleObj name="Equation" r:id="rId9" imgW="1269720" imgH="177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962400"/>
                        <a:ext cx="55626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838200" y="5181600"/>
          <a:ext cx="6324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11" imgW="1282680" imgH="177480" progId="Equation.3">
                  <p:embed/>
                </p:oleObj>
              </mc:Choice>
              <mc:Fallback>
                <p:oleObj name="Equation" r:id="rId11" imgW="1282680" imgH="177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181600"/>
                        <a:ext cx="63246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3581400" y="838200"/>
            <a:ext cx="1981200" cy="206210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bn-BD" sz="3200" dirty="0">
                <a:latin typeface="NikoshBAN" pitchFamily="2" charset="0"/>
                <a:cs typeface="NikoshBAN" pitchFamily="2" charset="0"/>
              </a:rPr>
              <a:t>বৃত্তস্থ কোণ কেন্দ্রস্থ কোণের অর্ধেক</a:t>
            </a:r>
            <a:endParaRPr lang="en-GB" sz="32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990600"/>
            <a:ext cx="7772400" cy="464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1828800" y="2057400"/>
            <a:ext cx="1752600" cy="1676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ight Arrow 31"/>
          <p:cNvSpPr/>
          <p:nvPr/>
        </p:nvSpPr>
        <p:spPr>
          <a:xfrm>
            <a:off x="2743200" y="2895600"/>
            <a:ext cx="2209800" cy="76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Straight Arrow Connector 36"/>
          <p:cNvCxnSpPr>
            <a:stCxn id="32" idx="1"/>
          </p:cNvCxnSpPr>
          <p:nvPr/>
        </p:nvCxnSpPr>
        <p:spPr>
          <a:xfrm rot="10800000" flipH="1">
            <a:off x="2743200" y="1447800"/>
            <a:ext cx="1600200" cy="148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657600" y="22860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err="1">
                <a:latin typeface="NikoshBAN" pitchFamily="2" charset="0"/>
                <a:cs typeface="NikoshBAN" pitchFamily="2" charset="0"/>
              </a:rPr>
              <a:t>কোণ</a:t>
            </a:r>
            <a:endParaRPr lang="en-GB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28800" y="25146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err="1">
                <a:latin typeface="NikoshBAN" pitchFamily="2" charset="0"/>
                <a:cs typeface="NikoshBAN" pitchFamily="2" charset="0"/>
              </a:rPr>
              <a:t>প্রবৃদ্ধ</a:t>
            </a:r>
            <a:endParaRPr lang="en-GB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81200" y="29718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>
                <a:latin typeface="NikoshBAN" pitchFamily="2" charset="0"/>
                <a:cs typeface="NikoshBAN" pitchFamily="2" charset="0"/>
              </a:rPr>
              <a:t>কোণ</a:t>
            </a:r>
            <a:endParaRPr lang="en-GB" sz="2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4600" y="4267200"/>
            <a:ext cx="1600200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NikoshBAN" pitchFamily="2" charset="0"/>
                <a:cs typeface="NikoshBAN" pitchFamily="2" charset="0"/>
              </a:rPr>
              <a:t>+</a:t>
            </a:r>
            <a:r>
              <a:rPr lang="en-GB" sz="2800" dirty="0" err="1">
                <a:latin typeface="NikoshBAN" pitchFamily="2" charset="0"/>
                <a:cs typeface="NikoshBAN" pitchFamily="2" charset="0"/>
              </a:rPr>
              <a:t>প্রবৃদ্ধ</a:t>
            </a:r>
            <a:r>
              <a:rPr lang="en-GB" sz="28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GB" sz="2800" dirty="0" err="1">
                <a:latin typeface="NikoshBAN" pitchFamily="2" charset="0"/>
                <a:cs typeface="NikoshBAN" pitchFamily="2" charset="0"/>
              </a:rPr>
              <a:t>কোণ</a:t>
            </a:r>
            <a:endParaRPr lang="en-GB" sz="2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14800" y="4267200"/>
            <a:ext cx="1981200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NikoshBAN" pitchFamily="2" charset="0"/>
                <a:cs typeface="NikoshBAN" pitchFamily="2" charset="0"/>
              </a:rPr>
              <a:t>=4 </a:t>
            </a:r>
            <a:r>
              <a:rPr lang="en-GB" sz="2800" dirty="0" err="1">
                <a:latin typeface="NikoshBAN" pitchFamily="2" charset="0"/>
                <a:cs typeface="NikoshBAN" pitchFamily="2" charset="0"/>
              </a:rPr>
              <a:t>সমকোণ</a:t>
            </a:r>
            <a:endParaRPr lang="en-GB" sz="2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19200" y="4267200"/>
            <a:ext cx="1447800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err="1">
                <a:latin typeface="NikoshBAN" pitchFamily="2" charset="0"/>
                <a:cs typeface="NikoshBAN" pitchFamily="2" charset="0"/>
              </a:rPr>
              <a:t>প্রদত্ত</a:t>
            </a:r>
            <a:r>
              <a:rPr lang="en-GB" sz="28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GB" sz="2800" dirty="0" err="1">
                <a:latin typeface="NikoshBAN" pitchFamily="2" charset="0"/>
                <a:cs typeface="NikoshBAN" pitchFamily="2" charset="0"/>
              </a:rPr>
              <a:t>কোণ</a:t>
            </a:r>
            <a:endParaRPr lang="en-GB" sz="2800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23" name="Straight Connector 22"/>
          <p:cNvCxnSpPr>
            <a:stCxn id="24" idx="7"/>
          </p:cNvCxnSpPr>
          <p:nvPr/>
        </p:nvCxnSpPr>
        <p:spPr>
          <a:xfrm rot="5400000" flipH="1" flipV="1">
            <a:off x="3216017" y="2166121"/>
            <a:ext cx="245503" cy="280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 flipV="1">
            <a:off x="3124200" y="2286000"/>
            <a:ext cx="276738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3505200" y="2971800"/>
            <a:ext cx="304800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3352800" y="2895600"/>
            <a:ext cx="22860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685800"/>
            <a:ext cx="8001000" cy="5715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295400" y="1752600"/>
          <a:ext cx="411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Equation" r:id="rId2" imgW="1155600" imgH="177480" progId="Equation.3">
                  <p:embed/>
                </p:oleObj>
              </mc:Choice>
              <mc:Fallback>
                <p:oleObj name="Equation" r:id="rId2" imgW="115560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752600"/>
                        <a:ext cx="4114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257800" y="16002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ikoshBAN" pitchFamily="2" charset="0"/>
                <a:cs typeface="NikoshBAN" pitchFamily="2" charset="0"/>
              </a:rPr>
              <a:t>(১/২) </a:t>
            </a:r>
            <a:r>
              <a:rPr lang="en-GB" sz="3600" dirty="0">
                <a:latin typeface="NikoshBAN" pitchFamily="2" charset="0"/>
                <a:cs typeface="NikoshBAN" pitchFamily="2" charset="0"/>
              </a:rPr>
              <a:t>৪ </a:t>
            </a:r>
            <a:r>
              <a:rPr lang="en-GB" sz="3600" dirty="0" err="1">
                <a:latin typeface="NikoshBAN" pitchFamily="2" charset="0"/>
                <a:cs typeface="NikoshBAN" pitchFamily="2" charset="0"/>
              </a:rPr>
              <a:t>সমকোণ</a:t>
            </a:r>
            <a:r>
              <a:rPr lang="en-GB" sz="3600" dirty="0">
                <a:latin typeface="NikoshBAN" pitchFamily="2" charset="0"/>
                <a:cs typeface="NikoshBAN" pitchFamily="2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6800" y="22098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>
                <a:latin typeface="NikoshBAN" pitchFamily="2" charset="0"/>
                <a:cs typeface="NikoshBAN" pitchFamily="2" charset="0"/>
              </a:rPr>
              <a:t>=২ সমকোণ</a:t>
            </a:r>
            <a:endParaRPr lang="en-GB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838200" y="3429000"/>
            <a:ext cx="39624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 flipH="1" flipV="1">
            <a:off x="3048000" y="3352800"/>
            <a:ext cx="1524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105400" y="31242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>
                <a:latin typeface="NikoshBAN" pitchFamily="2" charset="0"/>
                <a:cs typeface="NikoshBAN" pitchFamily="2" charset="0"/>
              </a:rPr>
              <a:t>=১ সরল কোণ</a:t>
            </a:r>
            <a:endParaRPr lang="en-GB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4400" y="4038600"/>
            <a:ext cx="7391400" cy="144655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bn-BD" sz="4400" dirty="0">
                <a:latin typeface="NikoshBAN" pitchFamily="2" charset="0"/>
                <a:cs typeface="NikoshBAN" pitchFamily="2" charset="0"/>
              </a:rPr>
              <a:t>বৃত্তস্থ চতুর্ভুজের বিপরীত কোণদ্বয়ের সমষ্টি দুই সমকোণ</a:t>
            </a:r>
            <a:r>
              <a:rPr lang="bn-BD" dirty="0">
                <a:latin typeface="NikoshBAN" pitchFamily="2" charset="0"/>
                <a:cs typeface="NikoshBAN" pitchFamily="2" charset="0"/>
              </a:rPr>
              <a:t>।</a:t>
            </a:r>
            <a:endParaRPr lang="en-GB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3" name="Circular Arrow 12"/>
          <p:cNvSpPr/>
          <p:nvPr/>
        </p:nvSpPr>
        <p:spPr>
          <a:xfrm>
            <a:off x="2438400" y="2362200"/>
            <a:ext cx="1447800" cy="220980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1144</TotalTime>
  <Words>195</Words>
  <Application>Microsoft Office PowerPoint</Application>
  <PresentationFormat>On-screen Show (4:3)</PresentationFormat>
  <Paragraphs>79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NikoshBAN</vt:lpstr>
      <vt:lpstr>Office Theme</vt:lpstr>
      <vt:lpstr>Equation</vt:lpstr>
      <vt:lpstr>PowerPoint Presentation</vt:lpstr>
      <vt:lpstr>   শিক্ষক পরিচিতি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dell tast</cp:lastModifiedBy>
  <cp:revision>362</cp:revision>
  <dcterms:created xsi:type="dcterms:W3CDTF">2006-08-16T00:00:00Z</dcterms:created>
  <dcterms:modified xsi:type="dcterms:W3CDTF">2023-11-07T17:04:14Z</dcterms:modified>
</cp:coreProperties>
</file>