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57" r:id="rId4"/>
    <p:sldId id="259" r:id="rId5"/>
    <p:sldId id="267" r:id="rId6"/>
    <p:sldId id="260" r:id="rId7"/>
    <p:sldId id="261" r:id="rId8"/>
    <p:sldId id="268" r:id="rId9"/>
    <p:sldId id="270" r:id="rId10"/>
    <p:sldId id="263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8D5F4-1010-4907-BBEE-A0C4B1A44843}" type="datetimeFigureOut">
              <a:rPr lang="en-US" smtClean="0"/>
              <a:pPr/>
              <a:t>07-Nov-23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C0B09-1135-4E0B-9C34-BBA721FC77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C0B09-1135-4E0B-9C34-BBA721FC775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C0B09-1135-4E0B-9C34-BBA721FC775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/>
              <a:t>কর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C0B09-1135-4E0B-9C34-BBA721FC775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5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459694445_d071ec81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7696200" cy="4724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3000" y="381000"/>
            <a:ext cx="6324600" cy="1295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295400" y="762000"/>
            <a:ext cx="3352800" cy="1905000"/>
          </a:xfrm>
          <a:prstGeom prst="triangl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905000" y="762000"/>
            <a:ext cx="2362200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971800" y="381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5908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2667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C</a:t>
            </a:r>
            <a:endParaRPr lang="en-GB" dirty="0"/>
          </a:p>
        </p:txBody>
      </p:sp>
      <p:cxnSp>
        <p:nvCxnSpPr>
          <p:cNvPr id="12" name="Straight Connector 11"/>
          <p:cNvCxnSpPr>
            <a:endCxn id="3" idx="4"/>
          </p:cNvCxnSpPr>
          <p:nvPr/>
        </p:nvCxnSpPr>
        <p:spPr>
          <a:xfrm>
            <a:off x="1981200" y="1905000"/>
            <a:ext cx="11049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3" idx="4"/>
          </p:cNvCxnSpPr>
          <p:nvPr/>
        </p:nvCxnSpPr>
        <p:spPr>
          <a:xfrm rot="10800000" flipV="1">
            <a:off x="3086100" y="2133600"/>
            <a:ext cx="11049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17526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D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2895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343400" y="2057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F</a:t>
            </a:r>
            <a:endParaRPr lang="en-GB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28600" y="38100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3" imgW="583920" imgH="177480" progId="Equation.3">
                  <p:embed/>
                </p:oleObj>
              </mc:Choice>
              <mc:Fallback>
                <p:oleObj name="Equation" r:id="rId3" imgW="5839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0"/>
                        <a:ext cx="1676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57400" y="39624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৮৫ ডিগ্রী হলে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;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কোণ EDB এর মান নির্ণয় কর।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১।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4419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২।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50292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ABC সমবাহু এিভুজ হলে কোণ DEF এর মান নির্ণয় কর।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43400" y="228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GB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1066800"/>
            <a:ext cx="18288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2" idx="2"/>
          </p:cNvCxnSpPr>
          <p:nvPr/>
        </p:nvCxnSpPr>
        <p:spPr>
          <a:xfrm rot="10800000" flipH="1">
            <a:off x="1371600" y="1143000"/>
            <a:ext cx="1371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2"/>
            <a:endCxn id="2" idx="5"/>
          </p:cNvCxnSpPr>
          <p:nvPr/>
        </p:nvCxnSpPr>
        <p:spPr>
          <a:xfrm rot="10800000" flipH="1" flipV="1">
            <a:off x="1371600" y="1904999"/>
            <a:ext cx="1560978" cy="592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09800" y="12954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5"/>
          </p:cNvCxnSpPr>
          <p:nvPr/>
        </p:nvCxnSpPr>
        <p:spPr>
          <a:xfrm rot="5400000" flipH="1">
            <a:off x="2312940" y="1878060"/>
            <a:ext cx="668897" cy="570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838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26670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Q</a:t>
            </a:r>
          </a:p>
        </p:txBody>
      </p:sp>
      <p:sp>
        <p:nvSpPr>
          <p:cNvPr id="14" name="Oval 13"/>
          <p:cNvSpPr/>
          <p:nvPr/>
        </p:nvSpPr>
        <p:spPr>
          <a:xfrm>
            <a:off x="2362200" y="1828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514600" y="17526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066800" y="3352800"/>
          <a:ext cx="42862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2" imgW="952200" imgH="203040" progId="Equation.3">
                  <p:embed/>
                </p:oleObj>
              </mc:Choice>
              <mc:Fallback>
                <p:oleObj name="Equation" r:id="rId2" imgW="9522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42862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66800" y="1905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/>
              <a:t>P</a:t>
            </a:r>
            <a:endParaRPr lang="en-GB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239000" y="2057400"/>
            <a:ext cx="1905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ck Arc 33"/>
          <p:cNvSpPr/>
          <p:nvPr/>
        </p:nvSpPr>
        <p:spPr>
          <a:xfrm>
            <a:off x="7772400" y="1371600"/>
            <a:ext cx="914400" cy="14478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229600" y="20574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010400" y="2133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A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8153400" y="20574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O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8839200" y="21336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B</a:t>
            </a:r>
            <a:endParaRPr lang="en-GB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419600" y="2895600"/>
            <a:ext cx="44958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কোণ AOB	 কে সংঙ্গায়িত কর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0"/>
            <a:ext cx="3429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5400" y="4267200"/>
            <a:ext cx="5562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কোণদ্বয়ের মধ্যে সম্পর্ক গঠণ কর।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28600"/>
            <a:ext cx="4953000" cy="1447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GB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2209800"/>
            <a:ext cx="6934200" cy="2971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/>
              <a:t>O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কেন্দ্রিক DEFG বৃত্তস্থ চতুর্ভুজে  প্রমাণ কর যে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   ২  সমকোণ।                          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0" y="3505200"/>
          <a:ext cx="140676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761760" imgH="164880" progId="Equation.3">
                  <p:embed/>
                </p:oleObj>
              </mc:Choice>
              <mc:Fallback>
                <p:oleObj name="Equation" r:id="rId3" imgW="76176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05200"/>
                        <a:ext cx="1406769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vebirds_jp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7467600" cy="465201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209800" y="381000"/>
            <a:ext cx="5105400" cy="1447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4" y="152400"/>
            <a:ext cx="8256270" cy="1005840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 </a:t>
            </a:r>
            <a:r>
              <a:rPr lang="en-US" sz="7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1268" y="1345973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জাকারিয়া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5001"/>
            <a:ext cx="4572000" cy="28263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581400"/>
            <a:ext cx="4572000" cy="287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6019800" y="2438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>
            <a:off x="914400" y="1524000"/>
            <a:ext cx="1600200" cy="1295400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343400" y="1676400"/>
            <a:ext cx="1676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391400" y="1600200"/>
            <a:ext cx="11430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486400" y="4038600"/>
            <a:ext cx="18288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2895600" y="3810000"/>
            <a:ext cx="2438400" cy="2590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743200" y="3733800"/>
            <a:ext cx="2743200" cy="2438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143000" y="2286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এিভুজ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190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0" y="1905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বৃত্ত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715000" y="4800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209800" y="3810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বৃত্তস্থ চতুর্ভুজ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85800"/>
            <a:ext cx="8305800" cy="54864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শিখণফল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এই পাঠ শেষে শিক্ষার্থীরা	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কেন্দ্রস্থ ও বৃত্তস্থ কোণ দেখাতে পারবে।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প্রবৃদ্ধ কোণ সংঙ্গায়িত করতে পারবে।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বৃত্তস্থ চতুর্ভুজের বিপরীত কোণদ্বয়ের সমষ্টি নিনর্য় করতে পারবে।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7696200" cy="548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048000" y="1981200"/>
            <a:ext cx="19812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4572000" y="2514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667000" y="1524000"/>
            <a:ext cx="26670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Bent-Up Arrow 21"/>
          <p:cNvSpPr/>
          <p:nvPr/>
        </p:nvSpPr>
        <p:spPr>
          <a:xfrm>
            <a:off x="3048000" y="1981200"/>
            <a:ext cx="533400" cy="4572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819400" y="1752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19400" y="36576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05400" y="3429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29200" y="1828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30" name="Bent Arrow 29"/>
          <p:cNvSpPr/>
          <p:nvPr/>
        </p:nvSpPr>
        <p:spPr>
          <a:xfrm>
            <a:off x="4572000" y="3276600"/>
            <a:ext cx="457200" cy="4572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44196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GB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71600" y="1295400"/>
            <a:ext cx="2819400" cy="297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819400" y="27432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0"/>
          </p:cNvCxnSpPr>
          <p:nvPr/>
        </p:nvCxnSpPr>
        <p:spPr>
          <a:xfrm rot="16200000" flipH="1">
            <a:off x="2571750" y="1504950"/>
            <a:ext cx="1828800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0"/>
          </p:cNvCxnSpPr>
          <p:nvPr/>
        </p:nvCxnSpPr>
        <p:spPr>
          <a:xfrm rot="16200000" flipH="1" flipV="1">
            <a:off x="1162050" y="1581150"/>
            <a:ext cx="1905000" cy="133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4"/>
          </p:cNvCxnSpPr>
          <p:nvPr/>
        </p:nvCxnSpPr>
        <p:spPr>
          <a:xfrm rot="5400000" flipH="1" flipV="1">
            <a:off x="2914650" y="2990850"/>
            <a:ext cx="1143000" cy="140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3" idx="4"/>
          </p:cNvCxnSpPr>
          <p:nvPr/>
        </p:nvCxnSpPr>
        <p:spPr>
          <a:xfrm>
            <a:off x="1447800" y="3200400"/>
            <a:ext cx="13335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43200" y="914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A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32004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B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4267200"/>
            <a:ext cx="231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C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267200" y="31242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D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2819400" y="2971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O</a:t>
            </a:r>
            <a:endParaRPr lang="en-GB" dirty="0"/>
          </a:p>
        </p:txBody>
      </p:sp>
      <p:cxnSp>
        <p:nvCxnSpPr>
          <p:cNvPr id="31" name="Straight Connector 30"/>
          <p:cNvCxnSpPr>
            <a:stCxn id="4" idx="3"/>
          </p:cNvCxnSpPr>
          <p:nvPr/>
        </p:nvCxnSpPr>
        <p:spPr>
          <a:xfrm rot="5400000">
            <a:off x="1978969" y="2353273"/>
            <a:ext cx="392159" cy="1302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" idx="3"/>
          </p:cNvCxnSpPr>
          <p:nvPr/>
        </p:nvCxnSpPr>
        <p:spPr>
          <a:xfrm rot="16200000" flipH="1">
            <a:off x="3350568" y="2283767"/>
            <a:ext cx="315959" cy="1364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rved Up Arrow 43"/>
          <p:cNvSpPr/>
          <p:nvPr/>
        </p:nvSpPr>
        <p:spPr>
          <a:xfrm>
            <a:off x="2362200" y="1905000"/>
            <a:ext cx="9144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05600" y="3810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>
                <a:latin typeface="NikoshBAN" pitchFamily="2" charset="0"/>
                <a:cs typeface="NikoshBAN" pitchFamily="2" charset="0"/>
              </a:rPr>
              <a:t>বৃত্তস্থ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কোণ</a:t>
            </a:r>
          </a:p>
        </p:txBody>
      </p:sp>
      <p:sp>
        <p:nvSpPr>
          <p:cNvPr id="30" name="Circular Arrow 29"/>
          <p:cNvSpPr/>
          <p:nvPr/>
        </p:nvSpPr>
        <p:spPr>
          <a:xfrm>
            <a:off x="2133600" y="2209800"/>
            <a:ext cx="1295400" cy="15240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Curved Up Arrow 31"/>
          <p:cNvSpPr/>
          <p:nvPr/>
        </p:nvSpPr>
        <p:spPr>
          <a:xfrm>
            <a:off x="1905000" y="2971800"/>
            <a:ext cx="1752600" cy="6858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1800" y="1752600"/>
            <a:ext cx="19050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err="1">
                <a:latin typeface="NikoshBAN" pitchFamily="2" charset="0"/>
                <a:cs typeface="NikoshBAN" pitchFamily="2" charset="0"/>
              </a:rPr>
              <a:t>কেন্দ্রসথ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58000" y="2971800"/>
            <a:ext cx="17526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err="1">
                <a:latin typeface="NikoshBAN" pitchFamily="2" charset="0"/>
                <a:cs typeface="NikoshBAN" pitchFamily="2" charset="0"/>
              </a:rPr>
              <a:t>প্রবৃদ্ধ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4" grpId="0" animBg="1"/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305800" cy="601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3" name="Oval 2"/>
          <p:cNvSpPr/>
          <p:nvPr/>
        </p:nvSpPr>
        <p:spPr>
          <a:xfrm>
            <a:off x="914400" y="762000"/>
            <a:ext cx="2514600" cy="2590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209800" y="19812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0"/>
            <a:endCxn id="3" idx="3"/>
          </p:cNvCxnSpPr>
          <p:nvPr/>
        </p:nvCxnSpPr>
        <p:spPr>
          <a:xfrm rot="16200000" flipH="1" flipV="1">
            <a:off x="621485" y="1423170"/>
            <a:ext cx="2211386" cy="889045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0"/>
            <a:endCxn id="3" idx="5"/>
          </p:cNvCxnSpPr>
          <p:nvPr/>
        </p:nvCxnSpPr>
        <p:spPr>
          <a:xfrm rot="16200000" flipH="1">
            <a:off x="1510529" y="1423171"/>
            <a:ext cx="2211386" cy="889045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  <a:endCxn id="3" idx="3"/>
          </p:cNvCxnSpPr>
          <p:nvPr/>
        </p:nvCxnSpPr>
        <p:spPr>
          <a:xfrm rot="5400000">
            <a:off x="1286003" y="2042893"/>
            <a:ext cx="927145" cy="93384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5"/>
            <a:endCxn id="3" idx="5"/>
          </p:cNvCxnSpPr>
          <p:nvPr/>
        </p:nvCxnSpPr>
        <p:spPr>
          <a:xfrm rot="16200000" flipH="1">
            <a:off x="2191212" y="2103852"/>
            <a:ext cx="927145" cy="81192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Up Arrow 13"/>
          <p:cNvSpPr/>
          <p:nvPr/>
        </p:nvSpPr>
        <p:spPr>
          <a:xfrm>
            <a:off x="1981200" y="2286000"/>
            <a:ext cx="533400" cy="45719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533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6800" y="3124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0400" y="2971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09800" y="18288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</a:p>
        </p:txBody>
      </p:sp>
      <p:sp>
        <p:nvSpPr>
          <p:cNvPr id="22" name="Curved Up Arrow 21"/>
          <p:cNvSpPr/>
          <p:nvPr/>
        </p:nvSpPr>
        <p:spPr>
          <a:xfrm>
            <a:off x="1981200" y="1219200"/>
            <a:ext cx="381000" cy="76200"/>
          </a:xfrm>
          <a:prstGeom prst="curvedUpArrow">
            <a:avLst>
              <a:gd name="adj1" fmla="val 25000"/>
              <a:gd name="adj2" fmla="val 50000"/>
              <a:gd name="adj3" fmla="val 4473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33600" y="3581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2" imgW="114120" imgH="215640" progId="Equation.3">
                  <p:embed/>
                </p:oleObj>
              </mc:Choice>
              <mc:Fallback>
                <p:oleObj name="Equation" r:id="rId2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Oval 34"/>
          <p:cNvSpPr/>
          <p:nvPr/>
        </p:nvSpPr>
        <p:spPr>
          <a:xfrm>
            <a:off x="5715000" y="685800"/>
            <a:ext cx="25908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>
            <a:endCxn id="35" idx="4"/>
          </p:cNvCxnSpPr>
          <p:nvPr/>
        </p:nvCxnSpPr>
        <p:spPr>
          <a:xfrm>
            <a:off x="5943600" y="25908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5" idx="4"/>
            <a:endCxn id="35" idx="5"/>
          </p:cNvCxnSpPr>
          <p:nvPr/>
        </p:nvCxnSpPr>
        <p:spPr>
          <a:xfrm rot="5400000" flipH="1" flipV="1">
            <a:off x="7284266" y="2558280"/>
            <a:ext cx="368254" cy="915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 flipV="1">
            <a:off x="5943600" y="19812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5" idx="5"/>
          </p:cNvCxnSpPr>
          <p:nvPr/>
        </p:nvCxnSpPr>
        <p:spPr>
          <a:xfrm>
            <a:off x="7010400" y="1981200"/>
            <a:ext cx="915986" cy="850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rved Down Arrow 47"/>
          <p:cNvSpPr/>
          <p:nvPr/>
        </p:nvSpPr>
        <p:spPr>
          <a:xfrm>
            <a:off x="6781800" y="2895600"/>
            <a:ext cx="685800" cy="76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" name="Circular Arrow 50"/>
          <p:cNvSpPr/>
          <p:nvPr/>
        </p:nvSpPr>
        <p:spPr>
          <a:xfrm>
            <a:off x="6553200" y="1600200"/>
            <a:ext cx="838200" cy="1219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3800" y="19812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38800" y="25908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10400" y="3429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153400" y="2971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772400" y="609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/>
              <a:t>A</a:t>
            </a:r>
            <a:endParaRPr lang="en-GB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838200" y="3962400"/>
          <a:ext cx="556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9" imgW="1269720" imgH="177480" progId="Equation.3">
                  <p:embed/>
                </p:oleObj>
              </mc:Choice>
              <mc:Fallback>
                <p:oleObj name="Equation" r:id="rId9" imgW="126972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556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838200" y="5181600"/>
          <a:ext cx="6324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1" imgW="1282680" imgH="177480" progId="Equation.3">
                  <p:embed/>
                </p:oleObj>
              </mc:Choice>
              <mc:Fallback>
                <p:oleObj name="Equation" r:id="rId11" imgW="128268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81600"/>
                        <a:ext cx="6324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581400" y="838200"/>
            <a:ext cx="19812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বৃত্তস্থ কোণ কেন্দ্রস্থ কোণের অর্ধেক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772400" cy="464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828800" y="2057400"/>
            <a:ext cx="17526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>
            <a:off x="2743200" y="2895600"/>
            <a:ext cx="22098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Arrow Connector 36"/>
          <p:cNvCxnSpPr>
            <a:stCxn id="32" idx="1"/>
          </p:cNvCxnSpPr>
          <p:nvPr/>
        </p:nvCxnSpPr>
        <p:spPr>
          <a:xfrm rot="10800000" flipH="1">
            <a:off x="2743200" y="1447800"/>
            <a:ext cx="16002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7600" y="2286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2514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>
                <a:latin typeface="NikoshBAN" pitchFamily="2" charset="0"/>
                <a:cs typeface="NikoshBAN" pitchFamily="2" charset="0"/>
              </a:rPr>
              <a:t>প্রবৃদ্ধ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2971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4600" y="4267200"/>
            <a:ext cx="16002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NikoshBAN" pitchFamily="2" charset="0"/>
                <a:cs typeface="NikoshBAN" pitchFamily="2" charset="0"/>
              </a:rPr>
              <a:t>+</a:t>
            </a:r>
            <a:r>
              <a:rPr lang="en-GB" sz="2800" dirty="0" err="1">
                <a:latin typeface="NikoshBAN" pitchFamily="2" charset="0"/>
                <a:cs typeface="NikoshBAN" pitchFamily="2" charset="0"/>
              </a:rPr>
              <a:t>প্রবৃদ্ধ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4267200"/>
            <a:ext cx="19812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NikoshBAN" pitchFamily="2" charset="0"/>
                <a:cs typeface="NikoshBAN" pitchFamily="2" charset="0"/>
              </a:rPr>
              <a:t>=4 </a:t>
            </a:r>
            <a:r>
              <a:rPr lang="en-GB" sz="2800" dirty="0" err="1">
                <a:latin typeface="NikoshBAN" pitchFamily="2" charset="0"/>
                <a:cs typeface="NikoshBAN" pitchFamily="2" charset="0"/>
              </a:rPr>
              <a:t>সমকোণ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9200" y="4267200"/>
            <a:ext cx="14478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err="1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GB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>
                <a:latin typeface="NikoshBAN" pitchFamily="2" charset="0"/>
                <a:cs typeface="NikoshBAN" pitchFamily="2" charset="0"/>
              </a:rPr>
              <a:t>কোণ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>
            <a:stCxn id="24" idx="7"/>
          </p:cNvCxnSpPr>
          <p:nvPr/>
        </p:nvCxnSpPr>
        <p:spPr>
          <a:xfrm rot="5400000" flipH="1" flipV="1">
            <a:off x="3216017" y="2166121"/>
            <a:ext cx="245503" cy="280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3124200" y="2286000"/>
            <a:ext cx="276738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505200" y="29718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352800" y="2895600"/>
            <a:ext cx="228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8001000" cy="5715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95400" y="1752600"/>
          <a:ext cx="411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2" imgW="1155600" imgH="177480" progId="Equation.3">
                  <p:embed/>
                </p:oleObj>
              </mc:Choice>
              <mc:Fallback>
                <p:oleObj name="Equation" r:id="rId2" imgW="11556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411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57800" y="1600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(১/২) 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৪ </a:t>
            </a:r>
            <a:r>
              <a:rPr lang="en-GB" sz="3600" dirty="0" err="1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2209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=২ সমকোণ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838200" y="3429000"/>
            <a:ext cx="396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 flipH="1" flipV="1">
            <a:off x="3048000" y="33528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105400" y="3124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=১ সরল কোণ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038600"/>
            <a:ext cx="7391400" cy="14465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বৃত্তস্থ চতুর্ভুজের বিপরীত কোণদ্বয়ের সমষ্টি দুই সমকোণ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।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ircular Arrow 12"/>
          <p:cNvSpPr/>
          <p:nvPr/>
        </p:nvSpPr>
        <p:spPr>
          <a:xfrm>
            <a:off x="2438400" y="2362200"/>
            <a:ext cx="1447800" cy="22098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195</Words>
  <Application>Microsoft Office PowerPoint</Application>
  <PresentationFormat>On-screen Show (4:3)</PresentationFormat>
  <Paragraphs>79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Equation</vt:lpstr>
      <vt:lpstr>PowerPoint Presentation</vt:lpstr>
      <vt:lpstr>   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dell tast</cp:lastModifiedBy>
  <cp:revision>362</cp:revision>
  <dcterms:created xsi:type="dcterms:W3CDTF">2006-08-16T00:00:00Z</dcterms:created>
  <dcterms:modified xsi:type="dcterms:W3CDTF">2023-11-07T17:04:14Z</dcterms:modified>
</cp:coreProperties>
</file>